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1" r:id="rId1"/>
  </p:sldMasterIdLst>
  <p:notesMasterIdLst>
    <p:notesMasterId r:id="rId13"/>
  </p:notesMasterIdLst>
  <p:sldIdLst>
    <p:sldId id="256" r:id="rId2"/>
    <p:sldId id="282" r:id="rId3"/>
    <p:sldId id="317" r:id="rId4"/>
    <p:sldId id="328" r:id="rId5"/>
    <p:sldId id="324" r:id="rId6"/>
    <p:sldId id="325" r:id="rId7"/>
    <p:sldId id="326" r:id="rId8"/>
    <p:sldId id="322" r:id="rId9"/>
    <p:sldId id="320" r:id="rId10"/>
    <p:sldId id="318" r:id="rId11"/>
    <p:sldId id="30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9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41"/>
    <p:restoredTop sz="94658"/>
  </p:normalViewPr>
  <p:slideViewPr>
    <p:cSldViewPr snapToGrid="0" snapToObjects="1">
      <p:cViewPr>
        <p:scale>
          <a:sx n="130" d="100"/>
          <a:sy n="130" d="100"/>
        </p:scale>
        <p:origin x="4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93E18-E4AA-A444-B2AE-FA54F2D89AAF}" type="datetimeFigureOut">
              <a:t>25/04/2018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EF392-94C9-BF40-9DE3-D4AE0B93FD6E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310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EF392-94C9-BF40-9DE3-D4AE0B93FD6E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634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EF392-94C9-BF40-9DE3-D4AE0B93FD6E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5791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EF392-94C9-BF40-9DE3-D4AE0B93FD6E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22861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07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>
          <a:xfrm>
            <a:off x="857248" y="1000850"/>
            <a:ext cx="10500957" cy="630237"/>
          </a:xfrm>
        </p:spPr>
        <p:txBody>
          <a:bodyPr/>
          <a:lstStyle>
            <a:lvl1pPr marL="0" indent="0">
              <a:buNone/>
              <a:defRPr b="0" i="1">
                <a:latin typeface="Avenir Book"/>
                <a:cs typeface="Avenir Book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  <a:endParaRPr lang="en-GB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sk-SK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sk-SK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  <a:endParaRPr lang="sk-SK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2B6CFE-E656-428F-A09E-EDBE6ED80CEA}" type="slidenum">
              <a:rPr lang="sk-SK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k-SK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13"/>
          <p:cNvSpPr>
            <a:spLocks noGrp="1"/>
          </p:cNvSpPr>
          <p:nvPr>
            <p:ph type="body" sz="quarter" idx="10" hasCustomPrompt="1"/>
          </p:nvPr>
        </p:nvSpPr>
        <p:spPr>
          <a:xfrm>
            <a:off x="2000221" y="500045"/>
            <a:ext cx="10001321" cy="571501"/>
          </a:xfrm>
          <a:prstGeom prst="rect">
            <a:avLst/>
          </a:prstGeom>
        </p:spPr>
        <p:txBody>
          <a:bodyPr/>
          <a:lstStyle>
            <a:lvl1pPr>
              <a:buNone/>
              <a:defRPr b="1" baseline="0">
                <a:solidFill>
                  <a:srgbClr val="BF000E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fr-FR" dirty="0"/>
              <a:t> Cliquez pour modifier le titre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srgbClr val="000000">
                    <a:tint val="75000"/>
                  </a:srgbClr>
                </a:solidFill>
              </a:rPr>
              <a:t>STEP Geometry Services KickOff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2"/>
          </p:nvPr>
        </p:nvSpPr>
        <p:spPr>
          <a:xfrm>
            <a:off x="0" y="6628517"/>
            <a:ext cx="1987726" cy="2935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fr-FR" sz="975" smtClean="0">
                <a:solidFill>
                  <a:srgbClr val="FFFFFF"/>
                </a:solidFill>
              </a:defRPr>
            </a:lvl1pPr>
          </a:lstStyle>
          <a:p>
            <a:pPr algn="ctr"/>
            <a:r>
              <a:rPr lang="fr-FR"/>
              <a:t>April. 24th 2018</a:t>
            </a:r>
            <a:endParaRPr/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0221" y="500042"/>
            <a:ext cx="10191779" cy="57150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356776" y="6560881"/>
            <a:ext cx="9691885" cy="310813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pPr defTabSz="457200"/>
            <a:r>
              <a:rPr lang="en-US">
                <a:solidFill>
                  <a:srgbClr val="000000">
                    <a:tint val="75000"/>
                  </a:srgbClr>
                </a:solidFill>
              </a:rPr>
              <a:t>STEP Geometry Services KickOff</a:t>
            </a:r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0" y="6569517"/>
            <a:ext cx="1987725" cy="293541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algn="ctr" defTabSz="457200"/>
            <a:r>
              <a:rPr lang="fr-FR"/>
              <a:t>April. 24th 2018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2000249" y="1071564"/>
            <a:ext cx="9736139" cy="52772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905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oleObject" Target="../embeddings/oleObject2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E90D2-A9B5-5B40-8BE1-55DCF95A182F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8" name="Object 8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681303792"/>
              </p:ext>
            </p:extLst>
          </p:nvPr>
        </p:nvGraphicFramePr>
        <p:xfrm>
          <a:off x="11588750" y="0"/>
          <a:ext cx="60325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Bitmap Image" r:id="rId17" imgW="1495634" imgH="1476190" progId="Paint.Picture">
                  <p:embed/>
                </p:oleObj>
              </mc:Choice>
              <mc:Fallback>
                <p:oleObj name="Bitmap Image" r:id="rId17" imgW="1495634" imgH="147619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88750" y="0"/>
                        <a:ext cx="603250" cy="59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 userDrawn="1"/>
        </p:nvGraphicFramePr>
        <p:xfrm>
          <a:off x="0" y="0"/>
          <a:ext cx="781050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Photo Editor Photo" r:id="rId19" imgW="781159" imgH="695238" progId="MSPhotoEd.3">
                  <p:embed/>
                </p:oleObj>
              </mc:Choice>
              <mc:Fallback>
                <p:oleObj name="Photo Editor Photo" r:id="rId19" imgW="781159" imgH="695238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781050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41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5" r:id="rId13"/>
    <p:sldLayoutId id="2147483709" r:id="rId14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3-D_computer_graphics" TargetMode="External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tif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271" y="1981715"/>
            <a:ext cx="11313458" cy="2387600"/>
          </a:xfrm>
        </p:spPr>
        <p:txBody>
          <a:bodyPr>
            <a:normAutofit fontScale="90000"/>
          </a:bodyPr>
          <a:lstStyle/>
          <a:p>
            <a:r>
              <a:rPr lang="en-GB" dirty="0"/>
              <a:t>Visualization @ TC 184/SC 4/ </a:t>
            </a:r>
            <a:r>
              <a:rPr lang="en-GB" dirty="0">
                <a:solidFill>
                  <a:srgbClr val="000000">
                    <a:lumMod val="75000"/>
                    <a:lumOff val="25000"/>
                  </a:srgbClr>
                </a:solidFill>
              </a:rPr>
              <a:t>WG 16 </a:t>
            </a:r>
            <a:br>
              <a:rPr lang="en-GB" dirty="0">
                <a:solidFill>
                  <a:srgbClr val="000000">
                    <a:lumMod val="75000"/>
                    <a:lumOff val="25000"/>
                  </a:srgbClr>
                </a:solidFill>
              </a:rPr>
            </a:br>
            <a:r>
              <a:rPr lang="en-GB" dirty="0">
                <a:solidFill>
                  <a:srgbClr val="000000">
                    <a:lumMod val="75000"/>
                    <a:lumOff val="25000"/>
                  </a:srgbClr>
                </a:solidFill>
              </a:rPr>
              <a:t>Format for visualization and other derived forms of product data</a:t>
            </a:r>
            <a:br>
              <a:rPr lang="fr-FR"/>
            </a:br>
            <a:r>
              <a:rPr lang="en-GB" dirty="0"/>
              <a:t> </a:t>
            </a:r>
            <a:br>
              <a:rPr lang="en-GB" dirty="0"/>
            </a:br>
            <a:r>
              <a:rPr lang="en-GB" sz="3600" dirty="0"/>
              <a:t>STEP, 3D-PDF, JT, X3D</a:t>
            </a:r>
            <a:endParaRPr lang="en-GB" sz="36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351372"/>
            <a:ext cx="9144000" cy="957987"/>
          </a:xfrm>
        </p:spPr>
        <p:txBody>
          <a:bodyPr>
            <a:normAutofit/>
          </a:bodyPr>
          <a:lstStyle/>
          <a:p>
            <a:r>
              <a:rPr lang="en-GB" dirty="0"/>
              <a:t>Jean </a:t>
            </a:r>
            <a:r>
              <a:rPr lang="en-GB" dirty="0" err="1"/>
              <a:t>Brangé</a:t>
            </a:r>
            <a:r>
              <a:rPr lang="en-GB" dirty="0"/>
              <a:t> : </a:t>
            </a:r>
            <a:r>
              <a:rPr lang="en-GB" dirty="0" err="1"/>
              <a:t>Jean.brange@boost-conseil.com</a:t>
            </a:r>
            <a:endParaRPr lang="en-GB" dirty="0"/>
          </a:p>
          <a:p>
            <a:r>
              <a:rPr lang="en-GB" dirty="0"/>
              <a:t>Project leader ISO_NP TS 23301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April. 24th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STEP Geometry Services KickOff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84419" y="23330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61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430" y="2026"/>
            <a:ext cx="7792571" cy="732642"/>
          </a:xfrm>
        </p:spPr>
        <p:txBody>
          <a:bodyPr>
            <a:normAutofit/>
          </a:bodyPr>
          <a:lstStyle/>
          <a:p>
            <a:r>
              <a:rPr lang="en-GB" sz="2700" dirty="0"/>
              <a:t>Role of STEP in a Product Data visualization framework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0318" y="6022323"/>
            <a:ext cx="2057400" cy="273844"/>
          </a:xfrm>
          <a:prstGeom prst="rect">
            <a:avLst/>
          </a:prstGeom>
        </p:spPr>
        <p:txBody>
          <a:bodyPr/>
          <a:lstStyle/>
          <a:p>
            <a:r>
              <a:rPr lang="fr-FR"/>
              <a:t>April. 24th 2018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512682" y="6060674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GB"/>
              <a:t>STEP Geometry Services KickOff</a:t>
            </a:r>
          </a:p>
        </p:txBody>
      </p:sp>
      <p:sp>
        <p:nvSpPr>
          <p:cNvPr id="33" name="Folded Corner 32"/>
          <p:cNvSpPr/>
          <p:nvPr/>
        </p:nvSpPr>
        <p:spPr>
          <a:xfrm>
            <a:off x="819153" y="4101590"/>
            <a:ext cx="3113206" cy="193725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900" i="1" dirty="0">
                <a:solidFill>
                  <a:schemeClr val="tx1"/>
                </a:solidFill>
              </a:rPr>
              <a:t>"Technology Trend Report on 3D Printing and Scanning" </a:t>
            </a:r>
          </a:p>
          <a:p>
            <a:r>
              <a:rPr lang="en-GB" sz="900" i="1" dirty="0">
                <a:solidFill>
                  <a:schemeClr val="tx1"/>
                </a:solidFill>
              </a:rPr>
              <a:t> JAG report to JTC-1 describes numerous standards group, notes many opportunities for cooperation, and recommends JTC-1 leadership through creating a Study Group for collaborating standards.</a:t>
            </a:r>
          </a:p>
          <a:p>
            <a:endParaRPr lang="en-GB" sz="900" i="1" dirty="0">
              <a:solidFill>
                <a:schemeClr val="tx1"/>
              </a:solidFill>
            </a:endParaRPr>
          </a:p>
          <a:p>
            <a:r>
              <a:rPr lang="en-GB" sz="900" i="1" dirty="0">
                <a:solidFill>
                  <a:schemeClr val="tx1"/>
                </a:solidFill>
              </a:rPr>
              <a:t>Is there an opportunity of a JWG on visualization along ISO TC ? 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5373" y="5295017"/>
            <a:ext cx="1318178" cy="7438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5700000">
              <a:rot lat="671995" lon="19200526" rev="819024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8" name="Cloud 37"/>
          <p:cNvSpPr/>
          <p:nvPr/>
        </p:nvSpPr>
        <p:spPr>
          <a:xfrm>
            <a:off x="1201290" y="847081"/>
            <a:ext cx="10255605" cy="1075699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500" b="1"/>
              <a:t>Use Cases</a:t>
            </a:r>
          </a:p>
        </p:txBody>
      </p:sp>
      <p:sp>
        <p:nvSpPr>
          <p:cNvPr id="39" name="Cloud 38"/>
          <p:cNvSpPr/>
          <p:nvPr/>
        </p:nvSpPr>
        <p:spPr>
          <a:xfrm>
            <a:off x="8190595" y="778550"/>
            <a:ext cx="1427370" cy="587081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825" b="1"/>
              <a:t>3D Printing for training</a:t>
            </a:r>
          </a:p>
        </p:txBody>
      </p:sp>
      <p:sp>
        <p:nvSpPr>
          <p:cNvPr id="40" name="Cloud 39"/>
          <p:cNvSpPr/>
          <p:nvPr/>
        </p:nvSpPr>
        <p:spPr>
          <a:xfrm>
            <a:off x="3269036" y="1293680"/>
            <a:ext cx="1976156" cy="600393"/>
          </a:xfrm>
          <a:prstGeom prst="cloud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825" b="1"/>
              <a:t>3D Scanning</a:t>
            </a:r>
          </a:p>
          <a:p>
            <a:pPr algn="ctr"/>
            <a:r>
              <a:rPr lang="en-GB" sz="825" b="1"/>
              <a:t>With links to Product data </a:t>
            </a:r>
          </a:p>
        </p:txBody>
      </p:sp>
      <p:sp>
        <p:nvSpPr>
          <p:cNvPr id="41" name="Cloud 40"/>
          <p:cNvSpPr/>
          <p:nvPr/>
        </p:nvSpPr>
        <p:spPr>
          <a:xfrm>
            <a:off x="9191436" y="1054837"/>
            <a:ext cx="2035623" cy="753679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825" b="1"/>
              <a:t>Virtual &amp; augmented reality for Maintenance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922979" y="2085340"/>
            <a:ext cx="1556019" cy="39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788" i="1"/>
              <a:t>STEP subset for simple CAD geometry</a:t>
            </a:r>
          </a:p>
        </p:txBody>
      </p:sp>
      <p:sp>
        <p:nvSpPr>
          <p:cNvPr id="11" name="Folded Corner 10"/>
          <p:cNvSpPr/>
          <p:nvPr/>
        </p:nvSpPr>
        <p:spPr>
          <a:xfrm>
            <a:off x="5894295" y="2457940"/>
            <a:ext cx="1515201" cy="829608"/>
          </a:xfrm>
          <a:prstGeom prst="foldedCorner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788" b="1" dirty="0">
                <a:solidFill>
                  <a:schemeClr val="tx1"/>
                </a:solidFill>
              </a:rPr>
              <a:t>AP242 Specific Conformance  class  LF</a:t>
            </a:r>
          </a:p>
        </p:txBody>
      </p:sp>
      <p:sp>
        <p:nvSpPr>
          <p:cNvPr id="14" name="Folded Corner 13"/>
          <p:cNvSpPr/>
          <p:nvPr/>
        </p:nvSpPr>
        <p:spPr>
          <a:xfrm>
            <a:off x="5813718" y="3906625"/>
            <a:ext cx="5134166" cy="398723"/>
          </a:xfrm>
          <a:prstGeom prst="foldedCorner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Other light Visualization </a:t>
            </a:r>
            <a:r>
              <a:rPr lang="en-GB" sz="900" b="1" dirty="0">
                <a:solidFill>
                  <a:schemeClr val="tx1"/>
                </a:solidFill>
              </a:rPr>
              <a:t>format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024687" y="2341410"/>
            <a:ext cx="2060829" cy="1044997"/>
          </a:xfrm>
          <a:prstGeom prst="roundRect">
            <a:avLst>
              <a:gd name="adj" fmla="val 753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350" b="1" dirty="0"/>
              <a:t>STEP </a:t>
            </a:r>
          </a:p>
          <a:p>
            <a:pPr algn="ctr"/>
            <a:r>
              <a:rPr lang="en-GB" sz="1350" b="1" dirty="0"/>
              <a:t>IR</a:t>
            </a:r>
          </a:p>
        </p:txBody>
      </p:sp>
      <p:sp>
        <p:nvSpPr>
          <p:cNvPr id="8" name="Rectangle 7"/>
          <p:cNvSpPr/>
          <p:nvPr/>
        </p:nvSpPr>
        <p:spPr>
          <a:xfrm>
            <a:off x="8727026" y="2117247"/>
            <a:ext cx="1859031" cy="393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788" i="1"/>
              <a:t>optimized representation for visualization</a:t>
            </a:r>
          </a:p>
        </p:txBody>
      </p:sp>
      <p:sp>
        <p:nvSpPr>
          <p:cNvPr id="16" name="Snip Diagonal Corner Rectangle 15"/>
          <p:cNvSpPr/>
          <p:nvPr/>
        </p:nvSpPr>
        <p:spPr>
          <a:xfrm>
            <a:off x="802659" y="2107118"/>
            <a:ext cx="1390060" cy="1679695"/>
          </a:xfrm>
          <a:prstGeom prst="snip2DiagRect">
            <a:avLst>
              <a:gd name="adj1" fmla="val 0"/>
              <a:gd name="adj2" fmla="val 2560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350" b="1" dirty="0"/>
              <a:t>CAD </a:t>
            </a:r>
          </a:p>
          <a:p>
            <a:pPr algn="ctr"/>
            <a:r>
              <a:rPr lang="en-GB" sz="1350" b="1" dirty="0"/>
              <a:t>+ PDM </a:t>
            </a:r>
          </a:p>
          <a:p>
            <a:pPr algn="ctr"/>
            <a:r>
              <a:rPr lang="en-GB" sz="1350" b="1" dirty="0"/>
              <a:t>+ PLM </a:t>
            </a:r>
            <a:br>
              <a:rPr lang="en-GB" sz="1350" b="1" dirty="0"/>
            </a:br>
            <a:r>
              <a:rPr lang="en-GB" sz="1350" b="1" dirty="0"/>
              <a:t>+ Assets</a:t>
            </a:r>
          </a:p>
          <a:p>
            <a:pPr algn="ctr"/>
            <a:r>
              <a:rPr lang="en-GB" sz="1350" b="1" dirty="0"/>
              <a:t>+ ALM</a:t>
            </a:r>
          </a:p>
          <a:p>
            <a:pPr algn="ctr"/>
            <a:r>
              <a:rPr lang="en-GB" sz="1350" b="1" dirty="0"/>
              <a:t>+  </a:t>
            </a:r>
            <a:r>
              <a:rPr lang="is-IS" sz="1350" b="1" dirty="0"/>
              <a:t>…</a:t>
            </a:r>
            <a:endParaRPr lang="en-GB" sz="1350" b="1" dirty="0"/>
          </a:p>
        </p:txBody>
      </p:sp>
      <p:sp>
        <p:nvSpPr>
          <p:cNvPr id="18" name="Right Arrow 17"/>
          <p:cNvSpPr/>
          <p:nvPr/>
        </p:nvSpPr>
        <p:spPr>
          <a:xfrm>
            <a:off x="2081874" y="2413723"/>
            <a:ext cx="1341451" cy="866514"/>
          </a:xfrm>
          <a:prstGeom prst="rightArrow">
            <a:avLst>
              <a:gd name="adj1" fmla="val 50000"/>
              <a:gd name="adj2" fmla="val 30698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GB" sz="900"/>
              <a:t>Model </a:t>
            </a:r>
          </a:p>
          <a:p>
            <a:pPr algn="ctr"/>
            <a:r>
              <a:rPr lang="en-GB" sz="900"/>
              <a:t>translations</a:t>
            </a:r>
          </a:p>
        </p:txBody>
      </p:sp>
      <p:sp>
        <p:nvSpPr>
          <p:cNvPr id="21" name="Up-Down Arrow 20"/>
          <p:cNvSpPr/>
          <p:nvPr/>
        </p:nvSpPr>
        <p:spPr>
          <a:xfrm>
            <a:off x="6540388" y="3162873"/>
            <a:ext cx="601119" cy="863618"/>
          </a:xfrm>
          <a:prstGeom prst="up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/>
          </a:p>
        </p:txBody>
      </p:sp>
      <p:sp>
        <p:nvSpPr>
          <p:cNvPr id="5" name="Rounded Rectangle 4"/>
          <p:cNvSpPr/>
          <p:nvPr/>
        </p:nvSpPr>
        <p:spPr>
          <a:xfrm>
            <a:off x="8959307" y="2641375"/>
            <a:ext cx="1320324" cy="541094"/>
          </a:xfrm>
          <a:prstGeom prst="round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STEP tesselation</a:t>
            </a:r>
          </a:p>
        </p:txBody>
      </p:sp>
      <p:sp>
        <p:nvSpPr>
          <p:cNvPr id="20" name="Cloud 19"/>
          <p:cNvSpPr/>
          <p:nvPr/>
        </p:nvSpPr>
        <p:spPr>
          <a:xfrm>
            <a:off x="7625471" y="3597072"/>
            <a:ext cx="1711241" cy="413984"/>
          </a:xfrm>
          <a:prstGeom prst="cloud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GB" sz="825" i="1">
                <a:solidFill>
                  <a:schemeClr val="bg1"/>
                </a:solidFill>
              </a:rPr>
              <a:t>Web </a:t>
            </a:r>
            <a:r>
              <a:rPr lang="en-GB" sz="825" i="1" dirty="0">
                <a:solidFill>
                  <a:schemeClr val="bg1"/>
                </a:solidFill>
              </a:rPr>
              <a:t>services? </a:t>
            </a:r>
          </a:p>
        </p:txBody>
      </p:sp>
      <p:sp>
        <p:nvSpPr>
          <p:cNvPr id="31" name="Down Arrow 30"/>
          <p:cNvSpPr/>
          <p:nvPr/>
        </p:nvSpPr>
        <p:spPr>
          <a:xfrm>
            <a:off x="5722105" y="4354959"/>
            <a:ext cx="1219961" cy="557018"/>
          </a:xfrm>
          <a:prstGeom prst="downArrow">
            <a:avLst>
              <a:gd name="adj1" fmla="val 81868"/>
              <a:gd name="adj2" fmla="val 50000"/>
            </a:avLst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/>
              <a:t>X3D viewer</a:t>
            </a:r>
          </a:p>
        </p:txBody>
      </p:sp>
      <p:sp>
        <p:nvSpPr>
          <p:cNvPr id="27" name="Down Arrow 26"/>
          <p:cNvSpPr/>
          <p:nvPr/>
        </p:nvSpPr>
        <p:spPr>
          <a:xfrm>
            <a:off x="7117407" y="4356964"/>
            <a:ext cx="1219961" cy="557018"/>
          </a:xfrm>
          <a:prstGeom prst="downArrow">
            <a:avLst>
              <a:gd name="adj1" fmla="val 81868"/>
              <a:gd name="adj2" fmla="val 50000"/>
            </a:avLst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/>
              <a:t>JT viewer</a:t>
            </a:r>
            <a:endParaRPr lang="en-GB" sz="900" dirty="0"/>
          </a:p>
        </p:txBody>
      </p:sp>
      <p:sp>
        <p:nvSpPr>
          <p:cNvPr id="28" name="Down Arrow 27"/>
          <p:cNvSpPr/>
          <p:nvPr/>
        </p:nvSpPr>
        <p:spPr>
          <a:xfrm>
            <a:off x="8512708" y="4356964"/>
            <a:ext cx="1219961" cy="557018"/>
          </a:xfrm>
          <a:prstGeom prst="downArrow">
            <a:avLst>
              <a:gd name="adj1" fmla="val 81868"/>
              <a:gd name="adj2" fmla="val 50000"/>
            </a:avLst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/>
              <a:t>3D PDF viewer</a:t>
            </a:r>
          </a:p>
        </p:txBody>
      </p:sp>
      <p:sp>
        <p:nvSpPr>
          <p:cNvPr id="68" name="Cloud 67"/>
          <p:cNvSpPr/>
          <p:nvPr/>
        </p:nvSpPr>
        <p:spPr>
          <a:xfrm>
            <a:off x="6620689" y="3424445"/>
            <a:ext cx="1599337" cy="362369"/>
          </a:xfrm>
          <a:prstGeom prst="cloud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GB" sz="825" i="1" dirty="0">
                <a:solidFill>
                  <a:schemeClr val="bg1"/>
                </a:solidFill>
              </a:rPr>
              <a:t>Containerization ? 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015844" y="4989933"/>
            <a:ext cx="756895" cy="853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25" dirty="0" err="1"/>
              <a:t>Tesselation</a:t>
            </a:r>
            <a:r>
              <a:rPr lang="en-GB" sz="825" dirty="0"/>
              <a:t> </a:t>
            </a:r>
          </a:p>
          <a:p>
            <a:r>
              <a:rPr lang="en-GB" sz="825" dirty="0"/>
              <a:t>Canonical primitives</a:t>
            </a:r>
          </a:p>
          <a:p>
            <a:r>
              <a:rPr lang="en-GB" sz="825" dirty="0"/>
              <a:t>metadata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238856" y="4914708"/>
            <a:ext cx="1242089" cy="853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25" dirty="0" err="1"/>
              <a:t>Tesselation</a:t>
            </a:r>
            <a:endParaRPr lang="en-GB" sz="825" dirty="0"/>
          </a:p>
          <a:p>
            <a:r>
              <a:rPr lang="en-GB" sz="825" dirty="0" err="1"/>
              <a:t>Breps</a:t>
            </a:r>
            <a:endParaRPr lang="en-GB" sz="825" dirty="0"/>
          </a:p>
          <a:p>
            <a:r>
              <a:rPr lang="en-GB" sz="825" dirty="0"/>
              <a:t>ULP (</a:t>
            </a:r>
            <a:r>
              <a:rPr lang="en-GB" sz="825" dirty="0" err="1"/>
              <a:t>optimi</a:t>
            </a:r>
            <a:r>
              <a:rPr lang="en-GB" sz="825" dirty="0"/>
              <a:t>. </a:t>
            </a:r>
            <a:r>
              <a:rPr lang="en-GB" sz="825" dirty="0" err="1"/>
              <a:t>Brep</a:t>
            </a:r>
            <a:r>
              <a:rPr lang="en-GB" sz="825" dirty="0"/>
              <a:t>-</a:t>
            </a:r>
          </a:p>
          <a:p>
            <a:r>
              <a:rPr lang="en-GB" sz="825" dirty="0"/>
              <a:t>Canonical </a:t>
            </a:r>
          </a:p>
          <a:p>
            <a:r>
              <a:rPr lang="en-GB" sz="825" dirty="0"/>
              <a:t>Metadata / PMI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8482970" y="4905249"/>
            <a:ext cx="1337369" cy="70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25" dirty="0"/>
              <a:t>U3D / PRC </a:t>
            </a:r>
            <a:r>
              <a:rPr lang="en-GB" sz="825" dirty="0" err="1"/>
              <a:t>Tesselation</a:t>
            </a:r>
            <a:endParaRPr lang="en-GB" sz="825" dirty="0"/>
          </a:p>
          <a:p>
            <a:r>
              <a:rPr lang="en-GB" sz="825" dirty="0" err="1"/>
              <a:t>Breps</a:t>
            </a:r>
            <a:endParaRPr lang="en-GB" sz="825" dirty="0"/>
          </a:p>
          <a:p>
            <a:r>
              <a:rPr lang="en-GB" sz="825" dirty="0"/>
              <a:t>Metadata / PMI</a:t>
            </a:r>
          </a:p>
          <a:p>
            <a:r>
              <a:rPr lang="en-GB" sz="825" dirty="0"/>
              <a:t>Document integration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4844477" y="2625450"/>
            <a:ext cx="1257294" cy="557018"/>
          </a:xfrm>
          <a:prstGeom prst="rightArrow">
            <a:avLst>
              <a:gd name="adj1" fmla="val 69436"/>
              <a:gd name="adj2" fmla="val 32973"/>
            </a:avLst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/>
              <a:t>selection</a:t>
            </a:r>
          </a:p>
        </p:txBody>
      </p:sp>
      <p:sp>
        <p:nvSpPr>
          <p:cNvPr id="6" name="Right Arrow 5"/>
          <p:cNvSpPr/>
          <p:nvPr/>
        </p:nvSpPr>
        <p:spPr>
          <a:xfrm>
            <a:off x="7270136" y="2627663"/>
            <a:ext cx="1763317" cy="557018"/>
          </a:xfrm>
          <a:prstGeom prst="rightArrow">
            <a:avLst>
              <a:gd name="adj1" fmla="val 69436"/>
              <a:gd name="adj2" fmla="val 24263"/>
            </a:avLst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/>
              <a:t>Model transformation</a:t>
            </a:r>
          </a:p>
        </p:txBody>
      </p:sp>
      <p:sp>
        <p:nvSpPr>
          <p:cNvPr id="36" name="Up-Down Arrow 35"/>
          <p:cNvSpPr/>
          <p:nvPr/>
        </p:nvSpPr>
        <p:spPr>
          <a:xfrm>
            <a:off x="9505976" y="3117554"/>
            <a:ext cx="601119" cy="890744"/>
          </a:xfrm>
          <a:prstGeom prst="up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/>
          </a:p>
        </p:txBody>
      </p:sp>
      <p:sp>
        <p:nvSpPr>
          <p:cNvPr id="35" name="Cloud 34"/>
          <p:cNvSpPr/>
          <p:nvPr/>
        </p:nvSpPr>
        <p:spPr>
          <a:xfrm>
            <a:off x="8038458" y="3088138"/>
            <a:ext cx="1711241" cy="634147"/>
          </a:xfrm>
          <a:prstGeom prst="cloud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en-GB" sz="825" i="1" dirty="0">
                <a:solidFill>
                  <a:schemeClr val="bg1"/>
                </a:solidFill>
              </a:rPr>
              <a:t>Language </a:t>
            </a:r>
          </a:p>
          <a:p>
            <a:pPr algn="ctr"/>
            <a:r>
              <a:rPr lang="en-GB" sz="825" i="1" dirty="0">
                <a:solidFill>
                  <a:schemeClr val="bg1"/>
                </a:solidFill>
              </a:rPr>
              <a:t>Transformation ? </a:t>
            </a:r>
          </a:p>
        </p:txBody>
      </p:sp>
      <p:sp>
        <p:nvSpPr>
          <p:cNvPr id="79" name="Down Arrow 78"/>
          <p:cNvSpPr/>
          <p:nvPr/>
        </p:nvSpPr>
        <p:spPr>
          <a:xfrm>
            <a:off x="9908012" y="4356964"/>
            <a:ext cx="1219961" cy="557018"/>
          </a:xfrm>
          <a:prstGeom prst="downArrow">
            <a:avLst>
              <a:gd name="adj1" fmla="val 81868"/>
              <a:gd name="adj2" fmla="val 50000"/>
            </a:avLst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900" dirty="0"/>
              <a:t>Collada</a:t>
            </a:r>
          </a:p>
        </p:txBody>
      </p:sp>
      <p:sp>
        <p:nvSpPr>
          <p:cNvPr id="80" name="Cloud 79"/>
          <p:cNvSpPr/>
          <p:nvPr/>
        </p:nvSpPr>
        <p:spPr>
          <a:xfrm>
            <a:off x="3669750" y="902112"/>
            <a:ext cx="1174725" cy="450557"/>
          </a:xfrm>
          <a:prstGeom prst="cloud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825" b="1"/>
              <a:t>marketting</a:t>
            </a:r>
          </a:p>
        </p:txBody>
      </p:sp>
      <p:sp>
        <p:nvSpPr>
          <p:cNvPr id="81" name="Cloud 80"/>
          <p:cNvSpPr/>
          <p:nvPr/>
        </p:nvSpPr>
        <p:spPr>
          <a:xfrm>
            <a:off x="4792940" y="1002750"/>
            <a:ext cx="1372131" cy="718137"/>
          </a:xfrm>
          <a:prstGeom prst="cloud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825" b="1"/>
              <a:t>Product data navigation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021849" y="4947268"/>
            <a:ext cx="14350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/>
              <a:t>interactive </a:t>
            </a:r>
            <a:r>
              <a:rPr lang="en-US" sz="825">
                <a:hlinkClick r:id="rId3" tooltip="3-D computer graphics"/>
              </a:rPr>
              <a:t>3D</a:t>
            </a:r>
            <a:r>
              <a:rPr lang="en-US" sz="825"/>
              <a:t> applications</a:t>
            </a:r>
          </a:p>
          <a:p>
            <a:r>
              <a:rPr lang="en-US" sz="825" dirty="0"/>
              <a:t>Tesselation</a:t>
            </a:r>
          </a:p>
          <a:p>
            <a:r>
              <a:rPr lang="en-US" sz="825" dirty="0"/>
              <a:t>Breps</a:t>
            </a:r>
          </a:p>
          <a:p>
            <a:r>
              <a:rPr lang="en-US" sz="825" dirty="0"/>
              <a:t>Meshes</a:t>
            </a:r>
          </a:p>
          <a:p>
            <a:r>
              <a:rPr lang="en-US" sz="825" dirty="0"/>
              <a:t>Kinematics</a:t>
            </a:r>
          </a:p>
          <a:p>
            <a:r>
              <a:rPr lang="en-US" sz="825" dirty="0"/>
              <a:t>Morphing</a:t>
            </a:r>
          </a:p>
          <a:p>
            <a:r>
              <a:rPr lang="en-US" sz="825" dirty="0"/>
              <a:t>Collision</a:t>
            </a:r>
          </a:p>
          <a:p>
            <a:endParaRPr lang="en-GB" sz="825" dirty="0"/>
          </a:p>
        </p:txBody>
      </p:sp>
    </p:spTree>
    <p:extLst>
      <p:ext uri="{BB962C8B-B14F-4D97-AF65-F5344CB8AC3E}">
        <p14:creationId xmlns:p14="http://schemas.microsoft.com/office/powerpoint/2010/main" val="210311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1852" y="3432517"/>
            <a:ext cx="2148250" cy="3425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/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9733" y="0"/>
            <a:ext cx="9733679" cy="1221443"/>
          </a:xfrm>
        </p:spPr>
        <p:txBody>
          <a:bodyPr>
            <a:normAutofit/>
          </a:bodyPr>
          <a:lstStyle/>
          <a:p>
            <a:r>
              <a:rPr lang="en-GB" sz="4000"/>
              <a:t>Would we dare to define 3D visualization ?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April. 24th 2018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STEP Geometry Services KickOff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168400"/>
            <a:ext cx="6043613" cy="525938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3D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visualization as the visual presentation on a screen or </a:t>
            </a:r>
            <a:r>
              <a:rPr lang="en-US" sz="2400" b="1" dirty="0">
                <a:solidFill>
                  <a:srgbClr val="659E40"/>
                </a:solidFill>
              </a:rPr>
              <a:t>another media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graphical and textual 3 dimensional representations of a </a:t>
            </a:r>
            <a:r>
              <a:rPr lang="en-US" sz="2400" b="1" dirty="0">
                <a:solidFill>
                  <a:srgbClr val="659E40"/>
                </a:solidFill>
              </a:rPr>
              <a:t>set of data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representing </a:t>
            </a:r>
            <a:r>
              <a:rPr lang="en-US" sz="2400" b="1" dirty="0">
                <a:solidFill>
                  <a:srgbClr val="659E40"/>
                </a:solidFill>
              </a:rPr>
              <a:t>objects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2400" b="1" dirty="0">
                <a:solidFill>
                  <a:srgbClr val="659E40"/>
                </a:solidFill>
              </a:rPr>
              <a:t>information</a:t>
            </a:r>
            <a:r>
              <a:rPr lang="en-US" sz="2400" dirty="0">
                <a:solidFill>
                  <a:srgbClr val="659E40"/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 </a:t>
            </a:r>
            <a:r>
              <a:rPr lang="en-US" sz="2400" b="1" dirty="0">
                <a:solidFill>
                  <a:srgbClr val="659E40"/>
                </a:solidFill>
              </a:rPr>
              <a:t>results</a:t>
            </a:r>
            <a:r>
              <a:rPr lang="en-US" sz="2400" dirty="0">
                <a:solidFill>
                  <a:srgbClr val="659E40"/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a computational process in order to: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facilitate capture of the </a:t>
            </a:r>
            <a:r>
              <a:rPr lang="en-US" sz="2500" b="1" dirty="0">
                <a:solidFill>
                  <a:srgbClr val="659E40"/>
                </a:solidFill>
              </a:rPr>
              <a:t>understanding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</a:t>
            </a:r>
            <a:r>
              <a:rPr lang="en-US" sz="2500" b="1" dirty="0">
                <a:solidFill>
                  <a:srgbClr val="659E40"/>
                </a:solidFill>
              </a:rPr>
              <a:t>object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for </a:t>
            </a:r>
            <a:r>
              <a:rPr lang="en-US" sz="2500" b="1" dirty="0">
                <a:solidFill>
                  <a:srgbClr val="659E40"/>
                </a:solidFill>
              </a:rPr>
              <a:t>visual information sharing with users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 sometimes to promote </a:t>
            </a:r>
            <a:r>
              <a:rPr lang="en-US" sz="2500" b="1" dirty="0">
                <a:solidFill>
                  <a:srgbClr val="659E40"/>
                </a:solidFill>
              </a:rPr>
              <a:t>decision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process by a </a:t>
            </a:r>
            <a:r>
              <a:rPr lang="en-US" sz="2500" b="1" dirty="0">
                <a:solidFill>
                  <a:srgbClr val="659E40"/>
                </a:solidFill>
              </a:rPr>
              <a:t>human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looking at the data visualized in a medium 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4215" y="1590072"/>
            <a:ext cx="4118833" cy="1235650"/>
          </a:xfrm>
          <a:prstGeom prst="ellipse">
            <a:avLst/>
          </a:prstGeom>
          <a:ln w="31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2267" y="918623"/>
            <a:ext cx="2742348" cy="2062246"/>
          </a:xfrm>
          <a:prstGeom prst="ellipse">
            <a:avLst/>
          </a:prstGeom>
          <a:ln w="3175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6914" y="2745375"/>
            <a:ext cx="1837891" cy="1837891"/>
          </a:xfrm>
          <a:prstGeom prst="rect">
            <a:avLst/>
          </a:prstGeom>
          <a:effectLst/>
        </p:spPr>
      </p:pic>
      <p:pic>
        <p:nvPicPr>
          <p:cNvPr id="13" name="Picture 9" descr="C:\USERDATA\45516203\My Pictures\Think-Outside-The-Box-Concept-4878256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115464" y="4583266"/>
            <a:ext cx="1773297" cy="213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8616" y="4615884"/>
            <a:ext cx="534795" cy="6703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3411" y="4727557"/>
            <a:ext cx="1231243" cy="1824774"/>
          </a:xfrm>
          <a:prstGeom prst="rect">
            <a:avLst/>
          </a:prstGeom>
          <a:effectLst/>
        </p:spPr>
      </p:pic>
      <p:sp>
        <p:nvSpPr>
          <p:cNvPr id="15" name="TextBox 14"/>
          <p:cNvSpPr txBox="1"/>
          <p:nvPr/>
        </p:nvSpPr>
        <p:spPr>
          <a:xfrm>
            <a:off x="9710239" y="2594087"/>
            <a:ext cx="1366979" cy="734683"/>
          </a:xfrm>
          <a:prstGeom prst="cloud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2600" b="1">
                <a:solidFill>
                  <a:srgbClr val="659E40"/>
                </a:solidFill>
              </a:defRPr>
            </a:lvl1pPr>
          </a:lstStyle>
          <a:p>
            <a:pPr algn="ctr"/>
            <a:r>
              <a:rPr lang="en-GB"/>
              <a:t>learn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16960" y="793908"/>
            <a:ext cx="1615689" cy="749618"/>
          </a:xfrm>
          <a:prstGeom prst="cloud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2600" b="1">
                <a:solidFill>
                  <a:srgbClr val="659E40"/>
                </a:solidFill>
              </a:defRPr>
            </a:lvl1pPr>
          </a:lstStyle>
          <a:p>
            <a:pPr algn="ctr"/>
            <a:r>
              <a:rPr lang="en-GB" dirty="0"/>
              <a:t>entertain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86580" y="4653817"/>
            <a:ext cx="1999356" cy="749618"/>
          </a:xfrm>
          <a:prstGeom prst="cloud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GB" sz="2600" b="1">
                <a:solidFill>
                  <a:srgbClr val="659E40"/>
                </a:solidFill>
              </a:rPr>
              <a:t>understand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14820" y="4135475"/>
            <a:ext cx="1999356" cy="749618"/>
          </a:xfrm>
          <a:prstGeom prst="cloud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GB" sz="2600" b="1">
                <a:solidFill>
                  <a:srgbClr val="659E40"/>
                </a:solidFill>
              </a:rPr>
              <a:t>view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57624" y="4061454"/>
            <a:ext cx="1999356" cy="749618"/>
          </a:xfrm>
          <a:prstGeom prst="cloud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GB" sz="2600" b="1">
                <a:solidFill>
                  <a:srgbClr val="659E40"/>
                </a:solidFill>
              </a:rPr>
              <a:t>compare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59678" y="5244574"/>
            <a:ext cx="1593459" cy="749618"/>
          </a:xfrm>
          <a:prstGeom prst="cloud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noAutofit/>
          </a:bodyPr>
          <a:lstStyle/>
          <a:p>
            <a:pPr algn="ctr"/>
            <a:r>
              <a:rPr lang="en-GB" sz="2600" b="1">
                <a:solidFill>
                  <a:srgbClr val="659E40"/>
                </a:solidFill>
              </a:rPr>
              <a:t>decide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33336" y="1130834"/>
            <a:ext cx="1615689" cy="749618"/>
          </a:xfrm>
          <a:prstGeom prst="cloud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2600" b="1">
                <a:solidFill>
                  <a:srgbClr val="659E40"/>
                </a:solidFill>
              </a:defRPr>
            </a:lvl1pPr>
          </a:lstStyle>
          <a:p>
            <a:pPr algn="ctr"/>
            <a:r>
              <a:rPr lang="en-GB" dirty="0"/>
              <a:t>objects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759558" y="2860552"/>
            <a:ext cx="1366979" cy="734683"/>
          </a:xfrm>
          <a:prstGeom prst="cloud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>
              <a:defRPr sz="2600" b="1">
                <a:solidFill>
                  <a:srgbClr val="659E40"/>
                </a:solidFill>
              </a:defRPr>
            </a:lvl1pPr>
          </a:lstStyle>
          <a:p>
            <a:pPr algn="ctr"/>
            <a:r>
              <a:rPr lang="en-GB"/>
              <a:t>information</a:t>
            </a:r>
          </a:p>
        </p:txBody>
      </p:sp>
    </p:spTree>
    <p:extLst>
      <p:ext uri="{BB962C8B-B14F-4D97-AF65-F5344CB8AC3E}">
        <p14:creationId xmlns:p14="http://schemas.microsoft.com/office/powerpoint/2010/main" val="102873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2681" y="347555"/>
            <a:ext cx="9315450" cy="643702"/>
          </a:xfrm>
        </p:spPr>
        <p:txBody>
          <a:bodyPr>
            <a:normAutofit fontScale="90000"/>
          </a:bodyPr>
          <a:lstStyle/>
          <a:p>
            <a:r>
              <a:rPr lang="en-GB"/>
              <a:t>Visualization in the STEP Framework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April. 24th 2018</a:t>
            </a:r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STEP Geometry Services KickOff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720840" y="4015218"/>
            <a:ext cx="2628900" cy="2368026"/>
          </a:xfrm>
          <a:prstGeom prst="roundRect">
            <a:avLst>
              <a:gd name="adj" fmla="val 753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2800" b="1"/>
              <a:t>geometry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924178" y="2389641"/>
            <a:ext cx="2045970" cy="9715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product structures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99081" y="1127513"/>
            <a:ext cx="1543050" cy="8296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metadata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467228" y="3596760"/>
            <a:ext cx="2045970" cy="62887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alternate representations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127556" y="2078231"/>
            <a:ext cx="1543050" cy="8296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simulations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769374" y="1340173"/>
            <a:ext cx="1543050" cy="8296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activities &amp;</a:t>
            </a:r>
          </a:p>
          <a:p>
            <a:pPr algn="ctr"/>
            <a:r>
              <a:rPr lang="en-GB"/>
              <a:t>process planning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069829" y="2579876"/>
            <a:ext cx="1543050" cy="8296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configuration management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972260" y="4860294"/>
            <a:ext cx="2045970" cy="1087534"/>
          </a:xfrm>
          <a:prstGeom prst="round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AP242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3D geometry  </a:t>
            </a:r>
            <a:r>
              <a:rPr lang="en-GB" b="1" dirty="0" err="1">
                <a:solidFill>
                  <a:schemeClr val="tx1"/>
                </a:solidFill>
              </a:rPr>
              <a:t>tesselation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726015" y="3028949"/>
            <a:ext cx="1543050" cy="8296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materials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28632" y="1070618"/>
            <a:ext cx="5193892" cy="51456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provides a data model which integrates the whole data landscape for the product development, manufacturing operations and maintenance.</a:t>
            </a:r>
          </a:p>
          <a:p>
            <a:pPr marL="0" indent="0">
              <a:buFont typeface="Arial"/>
              <a:buNone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concept of multiple representations of the product, including </a:t>
            </a:r>
            <a:r>
              <a:rPr lang="en-US" sz="2400" b="1" dirty="0">
                <a:solidFill>
                  <a:srgbClr val="659E40"/>
                </a:solidFill>
              </a:rPr>
              <a:t>multiple geometrical representations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allows us to define an </a:t>
            </a:r>
            <a:r>
              <a:rPr lang="en-US" sz="2400" b="1" dirty="0">
                <a:solidFill>
                  <a:srgbClr val="659E40"/>
                </a:solidFill>
              </a:rPr>
              <a:t>optimized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b="1" dirty="0">
                <a:solidFill>
                  <a:srgbClr val="659E40"/>
                </a:solidFill>
              </a:rPr>
              <a:t>visualization model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with </a:t>
            </a:r>
            <a:r>
              <a:rPr lang="en-US" sz="2400" b="1" dirty="0">
                <a:solidFill>
                  <a:srgbClr val="659E40"/>
                </a:solidFill>
              </a:rPr>
              <a:t>links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 the rest of the data model.</a:t>
            </a:r>
          </a:p>
          <a:p>
            <a:pPr marL="0" indent="0">
              <a:buFont typeface="Arial"/>
              <a:buNone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model based STEP framework allow us to ensure </a:t>
            </a:r>
            <a:r>
              <a:rPr lang="en-US" sz="2400" b="1" dirty="0">
                <a:solidFill>
                  <a:srgbClr val="659E40"/>
                </a:solidFill>
              </a:rPr>
              <a:t>consistency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the integrated </a:t>
            </a:r>
            <a:r>
              <a:rPr lang="en-US" sz="2400" b="1" dirty="0">
                <a:solidFill>
                  <a:srgbClr val="659E40"/>
                </a:solidFill>
              </a:rPr>
              <a:t>information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b="1" dirty="0">
                <a:solidFill>
                  <a:srgbClr val="659E40"/>
                </a:solidFill>
              </a:rPr>
              <a:t>model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and the corresponding </a:t>
            </a:r>
            <a:r>
              <a:rPr lang="en-US" sz="2400" b="1" dirty="0">
                <a:solidFill>
                  <a:srgbClr val="659E40"/>
                </a:solidFill>
              </a:rPr>
              <a:t>implementation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b="1" dirty="0">
                <a:solidFill>
                  <a:srgbClr val="659E40"/>
                </a:solidFill>
              </a:rPr>
              <a:t>forms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0" indent="0">
              <a:buFont typeface="Arial"/>
              <a:buNone/>
            </a:pP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966170" y="5307639"/>
            <a:ext cx="738726" cy="3764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CSG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880610" y="4580019"/>
            <a:ext cx="1268730" cy="3764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primitives</a:t>
            </a:r>
          </a:p>
        </p:txBody>
      </p:sp>
      <p:sp>
        <p:nvSpPr>
          <p:cNvPr id="26" name="Right Arrow 25"/>
          <p:cNvSpPr/>
          <p:nvPr/>
        </p:nvSpPr>
        <p:spPr>
          <a:xfrm>
            <a:off x="9141472" y="5103592"/>
            <a:ext cx="928357" cy="588101"/>
          </a:xfrm>
          <a:prstGeom prst="rightArrow">
            <a:avLst>
              <a:gd name="adj1" fmla="val 69436"/>
              <a:gd name="adj2" fmla="val 50000"/>
            </a:avLst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ounded Rectangle 22"/>
          <p:cNvSpPr/>
          <p:nvPr/>
        </p:nvSpPr>
        <p:spPr>
          <a:xfrm>
            <a:off x="7955941" y="5103592"/>
            <a:ext cx="1268730" cy="616396"/>
          </a:xfrm>
          <a:prstGeom prst="round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B-Reps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757905" y="5934636"/>
            <a:ext cx="1268730" cy="3764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parametric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827145" y="4716087"/>
            <a:ext cx="743261" cy="38529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PMI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775646" y="5916940"/>
            <a:ext cx="738726" cy="3764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2D</a:t>
            </a:r>
          </a:p>
        </p:txBody>
      </p:sp>
      <p:sp>
        <p:nvSpPr>
          <p:cNvPr id="30" name="Rectangle 29"/>
          <p:cNvSpPr/>
          <p:nvPr/>
        </p:nvSpPr>
        <p:spPr>
          <a:xfrm>
            <a:off x="9881126" y="5941732"/>
            <a:ext cx="2310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i="1"/>
              <a:t>optimized representation </a:t>
            </a:r>
          </a:p>
          <a:p>
            <a:pPr algn="ctr"/>
            <a:r>
              <a:rPr lang="en-GB" sz="1400" i="1"/>
              <a:t>for visualization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0639668" y="1945221"/>
            <a:ext cx="1327227" cy="4808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documents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413741" y="962062"/>
            <a:ext cx="1553154" cy="4808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Requirements</a:t>
            </a:r>
          </a:p>
        </p:txBody>
      </p:sp>
    </p:spTree>
    <p:extLst>
      <p:ext uri="{BB962C8B-B14F-4D97-AF65-F5344CB8AC3E}">
        <p14:creationId xmlns:p14="http://schemas.microsoft.com/office/powerpoint/2010/main" val="403035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9308" y="0"/>
            <a:ext cx="6040043" cy="994172"/>
          </a:xfrm>
        </p:spPr>
        <p:txBody>
          <a:bodyPr/>
          <a:lstStyle/>
          <a:p>
            <a:r>
              <a:rPr lang="en-GB"/>
              <a:t>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994" y="1371600"/>
            <a:ext cx="10096012" cy="4177714"/>
          </a:xfrm>
        </p:spPr>
        <p:txBody>
          <a:bodyPr>
            <a:noAutofit/>
          </a:bodyPr>
          <a:lstStyle/>
          <a:p>
            <a:r>
              <a:rPr lang="en-US" sz="2000" dirty="0"/>
              <a:t>Promoting the re-use of the rich integrated STEP data model in the enterprise processes has great value</a:t>
            </a:r>
          </a:p>
          <a:p>
            <a:r>
              <a:rPr lang="en-US" sz="2000" dirty="0"/>
              <a:t>There is a confirmed opportunity for industry to have a structured approach on 3D product </a:t>
            </a:r>
            <a:r>
              <a:rPr lang="en-US" sz="2000" dirty="0" err="1"/>
              <a:t>visualisation</a:t>
            </a:r>
            <a:r>
              <a:rPr lang="en-US" sz="2000" dirty="0"/>
              <a:t> and to enable integration of product data in visualization application across the life cycle of the product in all the activities of the enterprise.</a:t>
            </a:r>
          </a:p>
          <a:p>
            <a:r>
              <a:rPr lang="en-US" sz="2000" dirty="0"/>
              <a:t>Use cases exist related with the visualization of product data other that geometry (meta data, production data, financial data ...) </a:t>
            </a:r>
          </a:p>
          <a:p>
            <a:r>
              <a:rPr lang="en-US" sz="2000" dirty="0"/>
              <a:t>Need  for STEP interfaces for geometry and other STEP data access (OSLC ? MOSSEC approach? )</a:t>
            </a:r>
          </a:p>
          <a:p>
            <a:r>
              <a:rPr lang="en-US" sz="2000" dirty="0"/>
              <a:t>There is also a need for a simple STEP geometry schema and associated API , with and without PMI (integration with STEP New Architecture ? ) </a:t>
            </a:r>
          </a:p>
          <a:p>
            <a:pPr lvl="1"/>
            <a:r>
              <a:rPr lang="en-US" sz="1600" dirty="0"/>
              <a:t>Requirements for a STEP AP242 geometry conformance classes using the STEP New Architecture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April. 24th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STEP Geometry Services KickOff</a:t>
            </a:r>
          </a:p>
        </p:txBody>
      </p:sp>
    </p:spTree>
    <p:extLst>
      <p:ext uri="{BB962C8B-B14F-4D97-AF65-F5344CB8AC3E}">
        <p14:creationId xmlns:p14="http://schemas.microsoft.com/office/powerpoint/2010/main" val="1468765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466C8-DBB4-574C-A8BD-83C33495B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TC 184/SC 4/ </a:t>
            </a:r>
            <a:r>
              <a:rPr lang="en-GB" dirty="0">
                <a:solidFill>
                  <a:srgbClr val="000000">
                    <a:lumMod val="75000"/>
                    <a:lumOff val="25000"/>
                  </a:srgbClr>
                </a:solidFill>
              </a:rPr>
              <a:t>WG 16 </a:t>
            </a:r>
            <a:br>
              <a:rPr lang="en-GB" dirty="0">
                <a:solidFill>
                  <a:srgbClr val="000000">
                    <a:lumMod val="75000"/>
                    <a:lumOff val="25000"/>
                  </a:srgbClr>
                </a:solidFill>
              </a:rPr>
            </a:br>
            <a:r>
              <a:rPr lang="en-GB" sz="31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Format for visualization and other derived forms of product data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AFB72F-107E-B647-9FED-A7F942179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/>
              <a:t>Scope: </a:t>
            </a:r>
          </a:p>
          <a:p>
            <a:r>
              <a:rPr lang="fr-FR"/>
              <a:t>Develop and maintain format and interface standards for 3D visualization of product models, including visualization of different classes of derived information such as geometry, product structure and others. </a:t>
            </a:r>
            <a:endParaRPr lang="fr-FR">
              <a:effectLst/>
            </a:endParaRPr>
          </a:p>
          <a:p>
            <a:r>
              <a:rPr lang="fr-FR"/>
              <a:t>Develop and maintain standards for consumption of data derived from and associated with product models. </a:t>
            </a:r>
            <a:endParaRPr lang="fr-FR">
              <a:effectLst/>
            </a:endParaRPr>
          </a:p>
          <a:p>
            <a:r>
              <a:rPr lang="fr-FR"/>
              <a:t>Develop and maintain standards for interfaces from SC 4 product definition standards. </a:t>
            </a:r>
            <a:endParaRPr lang="fr-FR">
              <a:effectLst/>
            </a:endParaRPr>
          </a:p>
          <a:p>
            <a:r>
              <a:rPr lang="fr-FR"/>
              <a:t>Establish liaison with other standards activities working on information models for 3D visualization. </a:t>
            </a:r>
            <a:endParaRPr lang="fr-FR">
              <a:effectLst/>
            </a:endParaRPr>
          </a:p>
          <a:p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29F23-52BD-D245-927B-5B7EB6AE4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8ECC7-B9AC-134B-AA3B-1BDD3B1F7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</p:spTree>
    <p:extLst>
      <p:ext uri="{BB962C8B-B14F-4D97-AF65-F5344CB8AC3E}">
        <p14:creationId xmlns:p14="http://schemas.microsoft.com/office/powerpoint/2010/main" val="3695445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5BA29-C810-3C40-BEE1-F17D7A88D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451F09-5609-4B4C-AF8A-983D2E822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436092-F6C3-B642-A307-D9A9D06C248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840" y="1001480"/>
            <a:ext cx="6338421" cy="40885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87DB4-2C04-7146-A2AB-85DEF7FC5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586" y="209391"/>
            <a:ext cx="5255172" cy="1325563"/>
          </a:xfrm>
        </p:spPr>
        <p:txBody>
          <a:bodyPr/>
          <a:lstStyle/>
          <a:p>
            <a:r>
              <a:rPr lang="fr-FR"/>
              <a:t>3D PDF &amp; STEP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01B59A-9E80-D94D-A66F-92FC0422EBBE}"/>
              </a:ext>
            </a:extLst>
          </p:cNvPr>
          <p:cNvSpPr txBox="1"/>
          <p:nvPr/>
        </p:nvSpPr>
        <p:spPr>
          <a:xfrm>
            <a:off x="459851" y="1275933"/>
            <a:ext cx="544696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/>
              <a:t>Next version of ISO 32000 (-3?) PDF will include a container for STEP geometry </a:t>
            </a:r>
          </a:p>
          <a:p>
            <a:endParaRPr lang="fr-FR" sz="2400"/>
          </a:p>
          <a:p>
            <a:r>
              <a:rPr lang="fr-FR" sz="2400"/>
              <a:t>The strong liaisons between TC 184/SC 4 and TC 171/SC2 is making this activity much easier.</a:t>
            </a:r>
          </a:p>
          <a:p>
            <a:endParaRPr lang="fr-FR" sz="2400"/>
          </a:p>
          <a:p>
            <a:r>
              <a:rPr lang="fr-FR" sz="2400"/>
              <a:t>Ad Hoc group has delivered a report on how to integrate STEP into PDF. </a:t>
            </a:r>
          </a:p>
          <a:p>
            <a:endParaRPr lang="fr-FR" sz="2400"/>
          </a:p>
          <a:p>
            <a:r>
              <a:rPr lang="fr-FR" sz="2400"/>
              <a:t>TC 171/SC2 will contribute to the SC 4/WG 16 work.</a:t>
            </a:r>
          </a:p>
        </p:txBody>
      </p:sp>
    </p:spTree>
    <p:extLst>
      <p:ext uri="{BB962C8B-B14F-4D97-AF65-F5344CB8AC3E}">
        <p14:creationId xmlns:p14="http://schemas.microsoft.com/office/powerpoint/2010/main" val="1759358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5CB35-5FF1-3340-81D3-2202DA504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ISO 14306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1FB88D-D229-FF48-911C-4F61FBF812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/>
              <a:t>Edition 2 is published with November 2017 date.</a:t>
            </a:r>
          </a:p>
          <a:p>
            <a:endParaRPr lang="fr-FR"/>
          </a:p>
          <a:p>
            <a:r>
              <a:rPr lang="fr-FR"/>
              <a:t>Preliminary Work Item for edition 3 has been circulationg since Mai 2017-&gt; Expecting a US TAG proposal for ISO 14306 ed3 sometime this year. It may be based on the JT IAPv2 specification from prostep ivip.</a:t>
            </a:r>
          </a:p>
          <a:p>
            <a:endParaRPr lang="fr-FR"/>
          </a:p>
          <a:p>
            <a:r>
              <a:rPr lang="fr-FR"/>
              <a:t>Prostep JT IAP v2 = (ISO 14306ed1:2012 + JTV10 specs from Siemens + prostep ivip complementary specifications from JT-IF ) is being processed as a DIN PAS in Germany with no reference to the ISO. </a:t>
            </a:r>
          </a:p>
          <a:p>
            <a:pPr lvl="1"/>
            <a:r>
              <a:rPr lang="fr-FR"/>
              <a:t>It is not updward compatible wiht the ISO 14306ed1-2012 nor ISO  14306ed2-2017</a:t>
            </a:r>
          </a:p>
          <a:p>
            <a:pPr marL="0" indent="0">
              <a:buNone/>
            </a:pPr>
            <a:endParaRPr lang="fr-FR"/>
          </a:p>
          <a:p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B3A4F-93AF-F041-9663-B06CDA864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2AF2BE-A234-5A4A-A369-F5BD8D51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</p:spTree>
    <p:extLst>
      <p:ext uri="{BB962C8B-B14F-4D97-AF65-F5344CB8AC3E}">
        <p14:creationId xmlns:p14="http://schemas.microsoft.com/office/powerpoint/2010/main" val="3032150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AC3DB-3C9A-F241-8416-38E1D9DE3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X3D and STEP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DB733-FB57-8947-AE0D-84CB09E52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F6831-F3E2-9745-A723-9D3DB079B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6" name="AutoShape 2" descr="Web3D and ISOTC 184SC 4 Liaison.pdf">
            <a:extLst>
              <a:ext uri="{FF2B5EF4-FFF2-40B4-BE49-F238E27FC236}">
                <a16:creationId xmlns:a16="http://schemas.microsoft.com/office/drawing/2014/main" id="{74EEA6FD-9993-484F-855B-F7046D0D1AA4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838200" y="1825625"/>
            <a:ext cx="32004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fr-FR"/>
              <a:t>Building a stronger liaison between the SC4 and the WEB 3D consortium. </a:t>
            </a:r>
          </a:p>
          <a:p>
            <a:pPr marL="0" indent="0">
              <a:buNone/>
            </a:pPr>
            <a:endParaRPr lang="fr-FR"/>
          </a:p>
          <a:p>
            <a:pPr marL="0" indent="0">
              <a:buNone/>
            </a:pPr>
            <a:r>
              <a:rPr lang="fr-FR"/>
              <a:t>This liaison will allow to speed up the integration of X3D and STEP in the industrial processes.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355C4F-CD50-D94E-82D7-7BC75F0F0C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430212"/>
            <a:ext cx="7162800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4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271" y="2833053"/>
            <a:ext cx="11313458" cy="2387600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dirty="0"/>
              <a:t>Geometry Services for  </a:t>
            </a:r>
            <a:br>
              <a:rPr lang="en-GB" dirty="0"/>
            </a:br>
            <a:r>
              <a:rPr lang="en-GB" dirty="0"/>
              <a:t>ISO 10303 – STEP standards</a:t>
            </a:r>
            <a:br>
              <a:rPr lang="en-GB" dirty="0"/>
            </a:br>
            <a:br>
              <a:rPr lang="en-GB" dirty="0"/>
            </a:br>
            <a:r>
              <a:rPr lang="en-GB" sz="3600" i="1" dirty="0"/>
              <a:t>linking product definition, management </a:t>
            </a:r>
            <a:br>
              <a:rPr lang="en-GB" sz="3600" i="1" dirty="0"/>
            </a:br>
            <a:r>
              <a:rPr lang="en-GB" sz="3600" i="1" dirty="0"/>
              <a:t>and visualization in the value chain</a:t>
            </a:r>
            <a:br>
              <a:rPr lang="en-GB" sz="3600" i="1" dirty="0"/>
            </a:br>
            <a:br>
              <a:rPr lang="en-GB" sz="3600" i="1" dirty="0"/>
            </a:br>
            <a:endParaRPr lang="en-GB" sz="36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351372"/>
            <a:ext cx="9144000" cy="957987"/>
          </a:xfrm>
        </p:spPr>
        <p:txBody>
          <a:bodyPr>
            <a:normAutofit/>
          </a:bodyPr>
          <a:lstStyle/>
          <a:p>
            <a:r>
              <a:rPr lang="en-GB" dirty="0"/>
              <a:t>Jean </a:t>
            </a:r>
            <a:r>
              <a:rPr lang="en-GB" dirty="0" err="1"/>
              <a:t>Brangé</a:t>
            </a:r>
            <a:r>
              <a:rPr lang="en-GB" dirty="0"/>
              <a:t> : </a:t>
            </a:r>
            <a:r>
              <a:rPr lang="en-GB" dirty="0" err="1"/>
              <a:t>Jean.brange@boost-conseil.com</a:t>
            </a:r>
            <a:endParaRPr lang="en-GB" dirty="0"/>
          </a:p>
          <a:p>
            <a:r>
              <a:rPr lang="en-GB" dirty="0"/>
              <a:t>Project leader ISO_NP TS 23301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April. 24th 2018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STEP Geometry Services KickOff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84419" y="23330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894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76478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Proposed</a:t>
            </a:r>
            <a:r>
              <a:rPr lang="fr-FR" dirty="0"/>
              <a:t> </a:t>
            </a:r>
            <a:r>
              <a:rPr lang="fr-FR" dirty="0" err="1"/>
              <a:t>workplan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405" y="5205339"/>
            <a:ext cx="11991190" cy="122289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1800" dirty="0" err="1"/>
              <a:t>Produce</a:t>
            </a:r>
            <a:r>
              <a:rPr lang="fr-FR" sz="1800" dirty="0"/>
              <a:t> an minimal STEP </a:t>
            </a:r>
            <a:r>
              <a:rPr lang="fr-FR" sz="1800" dirty="0" err="1"/>
              <a:t>geometry</a:t>
            </a:r>
            <a:r>
              <a:rPr lang="fr-FR" sz="1800" dirty="0"/>
              <a:t> </a:t>
            </a:r>
            <a:r>
              <a:rPr lang="fr-FR" sz="1800" dirty="0" err="1"/>
              <a:t>schema</a:t>
            </a:r>
            <a:r>
              <a:rPr lang="fr-FR" sz="1800" dirty="0"/>
              <a:t> for </a:t>
            </a:r>
            <a:r>
              <a:rPr lang="fr-FR" sz="1800" dirty="0" err="1"/>
              <a:t>Brep</a:t>
            </a:r>
            <a:r>
              <a:rPr lang="fr-FR" sz="1800" dirty="0"/>
              <a:t> </a:t>
            </a:r>
            <a:r>
              <a:rPr lang="fr-FR" sz="1800" dirty="0" err="1"/>
              <a:t>only</a:t>
            </a:r>
            <a:r>
              <a:rPr lang="fr-FR" sz="1800" dirty="0"/>
              <a:t> </a:t>
            </a:r>
            <a:r>
              <a:rPr lang="fr-FR" sz="1800" dirty="0" err="1"/>
              <a:t>extracted</a:t>
            </a:r>
            <a:r>
              <a:rPr lang="fr-FR" sz="1800" dirty="0"/>
              <a:t> </a:t>
            </a:r>
            <a:r>
              <a:rPr lang="fr-FR" sz="1800" dirty="0" err="1"/>
              <a:t>from</a:t>
            </a:r>
            <a:r>
              <a:rPr lang="fr-FR" sz="1800" dirty="0"/>
              <a:t> 2013 243 </a:t>
            </a:r>
            <a:r>
              <a:rPr lang="fr-FR" sz="1800" dirty="0" err="1"/>
              <a:t>schema</a:t>
            </a:r>
            <a:r>
              <a:rPr lang="fr-FR" sz="1800" dirty="0"/>
              <a:t> (</a:t>
            </a:r>
            <a:r>
              <a:rPr lang="fr-FR" sz="1800" dirty="0" err="1"/>
              <a:t>specific</a:t>
            </a:r>
            <a:r>
              <a:rPr lang="fr-FR" sz="1800" dirty="0"/>
              <a:t> AP </a:t>
            </a:r>
            <a:r>
              <a:rPr lang="fr-FR" sz="1800" dirty="0" err="1"/>
              <a:t>Brep</a:t>
            </a:r>
            <a:r>
              <a:rPr lang="fr-FR" sz="1800" dirty="0"/>
              <a:t>) [6 </a:t>
            </a:r>
            <a:r>
              <a:rPr lang="fr-FR" sz="1800" dirty="0" err="1"/>
              <a:t>months</a:t>
            </a:r>
            <a:r>
              <a:rPr lang="fr-FR" sz="1800" dirty="0"/>
              <a:t>]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1800" dirty="0" err="1"/>
              <a:t>Develop</a:t>
            </a:r>
            <a:r>
              <a:rPr lang="fr-FR" sz="1800" dirty="0"/>
              <a:t> a </a:t>
            </a:r>
            <a:r>
              <a:rPr lang="fr-FR" sz="1800" dirty="0" err="1"/>
              <a:t>reference</a:t>
            </a:r>
            <a:r>
              <a:rPr lang="fr-FR" sz="1800" dirty="0"/>
              <a:t> </a:t>
            </a:r>
            <a:r>
              <a:rPr lang="fr-FR" sz="1800" dirty="0" err="1"/>
              <a:t>implementation</a:t>
            </a:r>
            <a:r>
              <a:rPr lang="fr-FR" sz="1800" dirty="0"/>
              <a:t> of an SDAI for the  AP </a:t>
            </a:r>
            <a:r>
              <a:rPr lang="fr-FR" sz="1800" dirty="0" err="1"/>
              <a:t>Brep</a:t>
            </a:r>
            <a:r>
              <a:rPr lang="fr-FR" sz="1800" dirty="0"/>
              <a:t> </a:t>
            </a:r>
            <a:r>
              <a:rPr lang="fr-FR" sz="1800" dirty="0" err="1"/>
              <a:t>with</a:t>
            </a:r>
            <a:r>
              <a:rPr lang="fr-FR" sz="1800" dirty="0"/>
              <a:t> an in-memory data [18 </a:t>
            </a:r>
            <a:r>
              <a:rPr lang="fr-FR" sz="1800" dirty="0" err="1"/>
              <a:t>months</a:t>
            </a:r>
            <a:r>
              <a:rPr lang="fr-FR" sz="1800" dirty="0"/>
              <a:t>]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1800" dirty="0" err="1"/>
              <a:t>Specify</a:t>
            </a:r>
            <a:r>
              <a:rPr lang="fr-FR" sz="1800" dirty="0"/>
              <a:t> a Dublin </a:t>
            </a:r>
            <a:r>
              <a:rPr lang="fr-FR" sz="1800" dirty="0" err="1"/>
              <a:t>Core</a:t>
            </a:r>
            <a:r>
              <a:rPr lang="fr-FR" sz="1800" dirty="0"/>
              <a:t> for CAD (</a:t>
            </a:r>
            <a:r>
              <a:rPr lang="fr-FR" sz="1800" dirty="0" err="1"/>
              <a:t>mandatory</a:t>
            </a:r>
            <a:r>
              <a:rPr lang="fr-FR" sz="1800" dirty="0"/>
              <a:t> </a:t>
            </a:r>
            <a:r>
              <a:rPr lang="fr-FR" sz="1800" dirty="0" err="1"/>
              <a:t>properties</a:t>
            </a:r>
            <a:r>
              <a:rPr lang="fr-FR" sz="1800" dirty="0"/>
              <a:t> to </a:t>
            </a:r>
            <a:r>
              <a:rPr lang="fr-FR" sz="1800" dirty="0" err="1"/>
              <a:t>qualify</a:t>
            </a:r>
            <a:r>
              <a:rPr lang="fr-FR" sz="1800" dirty="0"/>
              <a:t> a </a:t>
            </a:r>
            <a:r>
              <a:rPr lang="fr-FR" sz="1800" dirty="0" err="1"/>
              <a:t>geometric</a:t>
            </a:r>
            <a:r>
              <a:rPr lang="fr-FR" sz="1800" dirty="0"/>
              <a:t> model) [12 </a:t>
            </a:r>
            <a:r>
              <a:rPr lang="fr-FR" sz="1800" dirty="0" err="1"/>
              <a:t>Months</a:t>
            </a:r>
            <a:r>
              <a:rPr lang="fr-FR" sz="1800" dirty="0"/>
              <a:t>]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1800" dirty="0" err="1"/>
              <a:t>Specify</a:t>
            </a:r>
            <a:r>
              <a:rPr lang="fr-FR" sz="1800" dirty="0"/>
              <a:t> a set of services </a:t>
            </a:r>
            <a:r>
              <a:rPr lang="fr-FR" sz="1800" dirty="0" err="1"/>
              <a:t>definitions</a:t>
            </a:r>
            <a:r>
              <a:rPr lang="fr-FR" sz="1800" dirty="0"/>
              <a:t> (signatures) to </a:t>
            </a:r>
            <a:r>
              <a:rPr lang="fr-FR" sz="1800" dirty="0" err="1"/>
              <a:t>query</a:t>
            </a:r>
            <a:r>
              <a:rPr lang="fr-FR" sz="1800" dirty="0"/>
              <a:t> the </a:t>
            </a:r>
            <a:r>
              <a:rPr lang="fr-FR" sz="1800" dirty="0" err="1"/>
              <a:t>above</a:t>
            </a:r>
            <a:r>
              <a:rPr lang="fr-FR" sz="1800" dirty="0"/>
              <a:t> model [12 </a:t>
            </a:r>
            <a:r>
              <a:rPr lang="fr-FR" sz="1800" dirty="0" err="1"/>
              <a:t>months</a:t>
            </a:r>
            <a:r>
              <a:rPr lang="fr-FR" sz="1800" dirty="0"/>
              <a:t>]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April. 24th 2018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STEP Geometry Services KickOff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000160"/>
            <a:ext cx="41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T0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70867" y="100016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/>
              <a:t>T0+6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76889" y="100016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T0+12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99931" y="100016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/>
              <a:t>T0+18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22973" y="100016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T0+24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46015" y="100016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T0+30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369056" y="100016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T0+36</a:t>
            </a:r>
          </a:p>
        </p:txBody>
      </p:sp>
      <p:sp>
        <p:nvSpPr>
          <p:cNvPr id="13" name="Pentagon 12"/>
          <p:cNvSpPr/>
          <p:nvPr/>
        </p:nvSpPr>
        <p:spPr>
          <a:xfrm>
            <a:off x="1267097" y="1455556"/>
            <a:ext cx="1750101" cy="34538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="1"/>
              <a:t>1</a:t>
            </a:r>
          </a:p>
        </p:txBody>
      </p:sp>
      <p:sp>
        <p:nvSpPr>
          <p:cNvPr id="14" name="Pentagon 13"/>
          <p:cNvSpPr/>
          <p:nvPr/>
        </p:nvSpPr>
        <p:spPr>
          <a:xfrm>
            <a:off x="3001838" y="1948342"/>
            <a:ext cx="4574619" cy="34538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="1" dirty="0"/>
              <a:t>2</a:t>
            </a:r>
          </a:p>
        </p:txBody>
      </p:sp>
      <p:sp>
        <p:nvSpPr>
          <p:cNvPr id="15" name="Pentagon 14"/>
          <p:cNvSpPr/>
          <p:nvPr/>
        </p:nvSpPr>
        <p:spPr>
          <a:xfrm>
            <a:off x="4610384" y="2421141"/>
            <a:ext cx="2981433" cy="34538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="1" dirty="0"/>
              <a:t>3</a:t>
            </a:r>
          </a:p>
        </p:txBody>
      </p:sp>
      <p:sp>
        <p:nvSpPr>
          <p:cNvPr id="16" name="Pentagon 15"/>
          <p:cNvSpPr/>
          <p:nvPr/>
        </p:nvSpPr>
        <p:spPr>
          <a:xfrm>
            <a:off x="4640240" y="2834856"/>
            <a:ext cx="2951578" cy="34538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="1"/>
              <a:t>4</a:t>
            </a:r>
            <a:endParaRPr lang="fr-FR" sz="2400" b="1" dirty="0"/>
          </a:p>
        </p:txBody>
      </p:sp>
      <p:sp>
        <p:nvSpPr>
          <p:cNvPr id="19" name="Pentagon 18"/>
          <p:cNvSpPr/>
          <p:nvPr/>
        </p:nvSpPr>
        <p:spPr>
          <a:xfrm>
            <a:off x="5420037" y="2420632"/>
            <a:ext cx="598917" cy="759612"/>
          </a:xfrm>
          <a:prstGeom prst="homePlate">
            <a:avLst>
              <a:gd name="adj" fmla="val 1896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200"/>
              <a:t>CD Ballot</a:t>
            </a:r>
            <a:endParaRPr lang="fr-FR" sz="1200" dirty="0"/>
          </a:p>
        </p:txBody>
      </p:sp>
      <p:sp>
        <p:nvSpPr>
          <p:cNvPr id="20" name="Pentagon 19"/>
          <p:cNvSpPr/>
          <p:nvPr/>
        </p:nvSpPr>
        <p:spPr>
          <a:xfrm>
            <a:off x="7591817" y="2420632"/>
            <a:ext cx="1354646" cy="759612"/>
          </a:xfrm>
          <a:prstGeom prst="homePlate">
            <a:avLst>
              <a:gd name="adj" fmla="val 2431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200" dirty="0"/>
              <a:t>DIS Ballot</a:t>
            </a:r>
          </a:p>
        </p:txBody>
      </p:sp>
      <p:sp>
        <p:nvSpPr>
          <p:cNvPr id="21" name="Pentagon 20"/>
          <p:cNvSpPr/>
          <p:nvPr/>
        </p:nvSpPr>
        <p:spPr>
          <a:xfrm>
            <a:off x="3001838" y="2454795"/>
            <a:ext cx="1645382" cy="736353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200"/>
              <a:t>WD</a:t>
            </a:r>
            <a:endParaRPr lang="fr-FR" sz="1200" dirty="0"/>
          </a:p>
        </p:txBody>
      </p:sp>
      <p:grpSp>
        <p:nvGrpSpPr>
          <p:cNvPr id="33" name="Group 32"/>
          <p:cNvGrpSpPr/>
          <p:nvPr/>
        </p:nvGrpSpPr>
        <p:grpSpPr>
          <a:xfrm>
            <a:off x="1267097" y="1330617"/>
            <a:ext cx="9448582" cy="2606683"/>
            <a:chOff x="1157316" y="1330617"/>
            <a:chExt cx="9448582" cy="2606683"/>
          </a:xfrm>
        </p:grpSpPr>
        <p:cxnSp>
          <p:nvCxnSpPr>
            <p:cNvPr id="23" name="Straight Connector 22"/>
            <p:cNvCxnSpPr/>
            <p:nvPr/>
          </p:nvCxnSpPr>
          <p:spPr>
            <a:xfrm flipH="1">
              <a:off x="1157316" y="1330617"/>
              <a:ext cx="4158" cy="2606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2731387" y="1330617"/>
              <a:ext cx="4158" cy="2606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305458" y="1330617"/>
              <a:ext cx="4158" cy="2606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5879529" y="1330617"/>
              <a:ext cx="4158" cy="2606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7453600" y="1330617"/>
              <a:ext cx="4158" cy="2606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9027671" y="1330617"/>
              <a:ext cx="4158" cy="2606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10601740" y="1330617"/>
              <a:ext cx="4158" cy="2606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Diamond 31"/>
          <p:cNvSpPr/>
          <p:nvPr/>
        </p:nvSpPr>
        <p:spPr>
          <a:xfrm>
            <a:off x="10520534" y="2500934"/>
            <a:ext cx="452078" cy="477004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FR" sz="1200" b="1"/>
              <a:t>IS</a:t>
            </a:r>
            <a:endParaRPr lang="fr-FR" sz="1200" b="1" dirty="0"/>
          </a:p>
        </p:txBody>
      </p:sp>
      <p:sp>
        <p:nvSpPr>
          <p:cNvPr id="34" name="Pentagon 33"/>
          <p:cNvSpPr/>
          <p:nvPr/>
        </p:nvSpPr>
        <p:spPr>
          <a:xfrm>
            <a:off x="3036313" y="1448723"/>
            <a:ext cx="859691" cy="345388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200"/>
              <a:t>CD Ballot</a:t>
            </a:r>
            <a:endParaRPr lang="fr-FR" sz="1200" dirty="0"/>
          </a:p>
        </p:txBody>
      </p:sp>
      <p:sp>
        <p:nvSpPr>
          <p:cNvPr id="35" name="Pentagon 34"/>
          <p:cNvSpPr/>
          <p:nvPr/>
        </p:nvSpPr>
        <p:spPr>
          <a:xfrm>
            <a:off x="4415460" y="1414560"/>
            <a:ext cx="1304036" cy="345388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200" dirty="0"/>
              <a:t>DIS Ballot</a:t>
            </a:r>
          </a:p>
        </p:txBody>
      </p:sp>
      <p:sp>
        <p:nvSpPr>
          <p:cNvPr id="36" name="Diamond 35"/>
          <p:cNvSpPr/>
          <p:nvPr/>
        </p:nvSpPr>
        <p:spPr>
          <a:xfrm>
            <a:off x="5926822" y="1330617"/>
            <a:ext cx="452078" cy="477004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FR" sz="1200" b="1"/>
              <a:t>IS</a:t>
            </a:r>
            <a:endParaRPr lang="fr-FR" sz="1200" b="1" dirty="0"/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32321B9B-F971-6A43-95EE-92B04C71D13F}"/>
              </a:ext>
            </a:extLst>
          </p:cNvPr>
          <p:cNvSpPr/>
          <p:nvPr/>
        </p:nvSpPr>
        <p:spPr>
          <a:xfrm>
            <a:off x="1629142" y="3351441"/>
            <a:ext cx="452078" cy="477004"/>
          </a:xfrm>
          <a:prstGeom prst="diamond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algn="ctr"/>
            <a:r>
              <a:rPr lang="fr-FR" sz="1200" b="1" dirty="0"/>
              <a:t>SC4</a:t>
            </a:r>
          </a:p>
          <a:p>
            <a:pPr algn="ctr"/>
            <a:endParaRPr lang="fr-FR" sz="1200" b="1" dirty="0"/>
          </a:p>
          <a:p>
            <a:pPr algn="ctr"/>
            <a:r>
              <a:rPr lang="fr-FR" sz="1200" b="1" dirty="0"/>
              <a:t>Beijing</a:t>
            </a:r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948C2C43-AA1C-7D4A-A896-17265AABB2D2}"/>
              </a:ext>
            </a:extLst>
          </p:cNvPr>
          <p:cNvSpPr/>
          <p:nvPr/>
        </p:nvSpPr>
        <p:spPr>
          <a:xfrm>
            <a:off x="3320782" y="3369729"/>
            <a:ext cx="452078" cy="477004"/>
          </a:xfrm>
          <a:prstGeom prst="diamond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algn="ctr"/>
            <a:r>
              <a:rPr lang="fr-FR" sz="1200" b="1" dirty="0"/>
              <a:t>SC4</a:t>
            </a:r>
          </a:p>
          <a:p>
            <a:pPr algn="ctr"/>
            <a:endParaRPr lang="fr-FR" sz="1200" b="1" dirty="0"/>
          </a:p>
          <a:p>
            <a:pPr algn="ctr"/>
            <a:r>
              <a:rPr lang="fr-FR" sz="1200" b="1" dirty="0"/>
              <a:t>US</a:t>
            </a:r>
          </a:p>
        </p:txBody>
      </p:sp>
      <p:sp>
        <p:nvSpPr>
          <p:cNvPr id="39" name="Diamond 38">
            <a:extLst>
              <a:ext uri="{FF2B5EF4-FFF2-40B4-BE49-F238E27FC236}">
                <a16:creationId xmlns:a16="http://schemas.microsoft.com/office/drawing/2014/main" id="{63A376D4-90FC-5141-A894-91A5FE806FF0}"/>
              </a:ext>
            </a:extLst>
          </p:cNvPr>
          <p:cNvSpPr/>
          <p:nvPr/>
        </p:nvSpPr>
        <p:spPr>
          <a:xfrm>
            <a:off x="4866118" y="3351441"/>
            <a:ext cx="452078" cy="477004"/>
          </a:xfrm>
          <a:prstGeom prst="diamond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algn="ctr"/>
            <a:r>
              <a:rPr lang="fr-FR" sz="1200" b="1" dirty="0"/>
              <a:t>SC4</a:t>
            </a:r>
          </a:p>
          <a:p>
            <a:pPr algn="ctr"/>
            <a:endParaRPr lang="fr-FR" sz="1200" b="1" dirty="0"/>
          </a:p>
          <a:p>
            <a:pPr algn="ctr"/>
            <a:r>
              <a:rPr lang="fr-FR" sz="1200" b="1" dirty="0"/>
              <a:t>SE</a:t>
            </a:r>
          </a:p>
        </p:txBody>
      </p:sp>
      <p:sp>
        <p:nvSpPr>
          <p:cNvPr id="40" name="Diamond 39">
            <a:extLst>
              <a:ext uri="{FF2B5EF4-FFF2-40B4-BE49-F238E27FC236}">
                <a16:creationId xmlns:a16="http://schemas.microsoft.com/office/drawing/2014/main" id="{0C532603-FCF9-3747-94C0-78A952BF4D88}"/>
              </a:ext>
            </a:extLst>
          </p:cNvPr>
          <p:cNvSpPr/>
          <p:nvPr/>
        </p:nvSpPr>
        <p:spPr>
          <a:xfrm>
            <a:off x="6292582" y="3351441"/>
            <a:ext cx="452078" cy="477004"/>
          </a:xfrm>
          <a:prstGeom prst="diamond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algn="ctr"/>
            <a:r>
              <a:rPr lang="fr-FR" sz="1200" b="1" dirty="0"/>
              <a:t>SC4</a:t>
            </a:r>
          </a:p>
          <a:p>
            <a:pPr algn="ctr"/>
            <a:endParaRPr lang="fr-FR" sz="1200" b="1" dirty="0"/>
          </a:p>
          <a:p>
            <a:pPr algn="ctr"/>
            <a:r>
              <a:rPr lang="fr-FR" sz="1200" b="1" dirty="0"/>
              <a:t>FR</a:t>
            </a:r>
          </a:p>
        </p:txBody>
      </p:sp>
      <p:sp>
        <p:nvSpPr>
          <p:cNvPr id="41" name="Pentagon 40">
            <a:extLst>
              <a:ext uri="{FF2B5EF4-FFF2-40B4-BE49-F238E27FC236}">
                <a16:creationId xmlns:a16="http://schemas.microsoft.com/office/drawing/2014/main" id="{2664B14A-285D-9045-90DC-C59536BA484C}"/>
              </a:ext>
            </a:extLst>
          </p:cNvPr>
          <p:cNvSpPr/>
          <p:nvPr/>
        </p:nvSpPr>
        <p:spPr>
          <a:xfrm>
            <a:off x="1966117" y="4480559"/>
            <a:ext cx="1750101" cy="14592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100" dirty="0"/>
              <a:t>JT</a:t>
            </a:r>
          </a:p>
        </p:txBody>
      </p:sp>
      <p:sp>
        <p:nvSpPr>
          <p:cNvPr id="42" name="Pentagon 41">
            <a:extLst>
              <a:ext uri="{FF2B5EF4-FFF2-40B4-BE49-F238E27FC236}">
                <a16:creationId xmlns:a16="http://schemas.microsoft.com/office/drawing/2014/main" id="{389C6AD4-D7DE-714B-A3E8-AA17CAFCA7CF}"/>
              </a:ext>
            </a:extLst>
          </p:cNvPr>
          <p:cNvSpPr/>
          <p:nvPr/>
        </p:nvSpPr>
        <p:spPr>
          <a:xfrm>
            <a:off x="3776629" y="4480559"/>
            <a:ext cx="1750101" cy="145929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100" dirty="0"/>
              <a:t>CD Ballot</a:t>
            </a:r>
          </a:p>
        </p:txBody>
      </p:sp>
    </p:spTree>
    <p:extLst>
      <p:ext uri="{BB962C8B-B14F-4D97-AF65-F5344CB8AC3E}">
        <p14:creationId xmlns:p14="http://schemas.microsoft.com/office/powerpoint/2010/main" val="24410458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9805</TotalTime>
  <Words>973</Words>
  <Application>Microsoft Macintosh PowerPoint</Application>
  <PresentationFormat>Widescreen</PresentationFormat>
  <Paragraphs>192</Paragraphs>
  <Slides>11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Avenir Book</vt:lpstr>
      <vt:lpstr>Calibri</vt:lpstr>
      <vt:lpstr>Calibri Light</vt:lpstr>
      <vt:lpstr>1_Office Theme</vt:lpstr>
      <vt:lpstr>Bitmap Image</vt:lpstr>
      <vt:lpstr>Photo Editor Photo</vt:lpstr>
      <vt:lpstr>Visualization @ TC 184/SC 4/ WG 16  Format for visualization and other derived forms of product data   STEP, 3D-PDF, JT, X3D</vt:lpstr>
      <vt:lpstr>Visualization in the STEP Framework</vt:lpstr>
      <vt:lpstr>Analysis</vt:lpstr>
      <vt:lpstr>TC 184/SC 4/ WG 16  Format for visualization and other derived forms of product data</vt:lpstr>
      <vt:lpstr>3D PDF &amp; STEP </vt:lpstr>
      <vt:lpstr>ISO 14306</vt:lpstr>
      <vt:lpstr>X3D and STEP</vt:lpstr>
      <vt:lpstr> Geometry Services for   ISO 10303 – STEP standards  linking product definition, management  and visualization in the value chain  </vt:lpstr>
      <vt:lpstr>Proposed workplan</vt:lpstr>
      <vt:lpstr>Role of STEP in a Product Data visualization framework </vt:lpstr>
      <vt:lpstr>Would we dare to define 3D visualization ? 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 Geometry evolutions</dc:title>
  <dc:creator>Jean Brange</dc:creator>
  <cp:lastModifiedBy>Jean Brangé [Boost Conseil]</cp:lastModifiedBy>
  <cp:revision>137</cp:revision>
  <dcterms:created xsi:type="dcterms:W3CDTF">2016-07-22T15:18:48Z</dcterms:created>
  <dcterms:modified xsi:type="dcterms:W3CDTF">2018-04-25T13:57:50Z</dcterms:modified>
</cp:coreProperties>
</file>